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0"/>
  </p:notesMasterIdLst>
  <p:sldIdLst>
    <p:sldId id="256" r:id="rId2"/>
    <p:sldId id="257" r:id="rId3"/>
    <p:sldId id="258" r:id="rId4"/>
    <p:sldId id="261" r:id="rId5"/>
    <p:sldId id="259" r:id="rId6"/>
    <p:sldId id="260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692" autoAdjust="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6261E-45D1-4C83-8FA3-88075A5B6177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E9AAA-C6DA-4511-A23B-F5317BC24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254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Hello,</a:t>
            </a:r>
            <a:r>
              <a:rPr lang="en-US" baseline="0" dirty="0" smtClean="0"/>
              <a:t> my name is Alex Kuehn and I am a student at Embry-Riddle Aeronautical University. Over the past year I have been working on a project with a fellow NASA Space Grant employee. This project is called Aerial Aquatics.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9AAA-C6DA-4511-A23B-F5317BC2494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289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52D2F8-76AA-48D1-BEF1-CACDCBFE2327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EB7DE0-7AEB-4A17-AC60-9285789A7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52D2F8-76AA-48D1-BEF1-CACDCBFE2327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B7DE0-7AEB-4A17-AC60-9285789A7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52D2F8-76AA-48D1-BEF1-CACDCBFE2327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B7DE0-7AEB-4A17-AC60-9285789A7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52D2F8-76AA-48D1-BEF1-CACDCBFE2327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B7DE0-7AEB-4A17-AC60-9285789A787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52D2F8-76AA-48D1-BEF1-CACDCBFE2327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B7DE0-7AEB-4A17-AC60-9285789A787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52D2F8-76AA-48D1-BEF1-CACDCBFE2327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B7DE0-7AEB-4A17-AC60-9285789A787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52D2F8-76AA-48D1-BEF1-CACDCBFE2327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B7DE0-7AEB-4A17-AC60-9285789A787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52D2F8-76AA-48D1-BEF1-CACDCBFE2327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B7DE0-7AEB-4A17-AC60-9285789A787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52D2F8-76AA-48D1-BEF1-CACDCBFE2327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B7DE0-7AEB-4A17-AC60-9285789A78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952D2F8-76AA-48D1-BEF1-CACDCBFE2327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B7DE0-7AEB-4A17-AC60-9285789A787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952D2F8-76AA-48D1-BEF1-CACDCBFE2327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EB7DE0-7AEB-4A17-AC60-9285789A787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952D2F8-76AA-48D1-BEF1-CACDCBFE2327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6EB7DE0-7AEB-4A17-AC60-9285789A787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 Kuehn\Desktop\Aerial Aquatic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04800"/>
            <a:ext cx="7307580" cy="4320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415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Submersible Sub-System Utilizing Aerial </a:t>
            </a:r>
            <a:r>
              <a:rPr lang="en-US" dirty="0" err="1" smtClean="0"/>
              <a:t>Mothership</a:t>
            </a:r>
            <a:endParaRPr lang="en-US" dirty="0" smtClean="0"/>
          </a:p>
          <a:p>
            <a:pPr lvl="1"/>
            <a:r>
              <a:rPr lang="en-US" dirty="0" smtClean="0"/>
              <a:t>Submersible Robot </a:t>
            </a:r>
          </a:p>
          <a:p>
            <a:pPr lvl="1"/>
            <a:r>
              <a:rPr lang="en-US" dirty="0" smtClean="0"/>
              <a:t>Carrier Aircraft </a:t>
            </a:r>
          </a:p>
          <a:p>
            <a:r>
              <a:rPr lang="en-US" dirty="0" smtClean="0"/>
              <a:t>Tethered Operations</a:t>
            </a:r>
          </a:p>
          <a:p>
            <a:pPr lvl="1"/>
            <a:r>
              <a:rPr lang="en-US" dirty="0" smtClean="0"/>
              <a:t>Minimal Latency </a:t>
            </a:r>
            <a:endParaRPr lang="en-US" dirty="0"/>
          </a:p>
          <a:p>
            <a:r>
              <a:rPr lang="en-US" dirty="0" smtClean="0"/>
              <a:t>Extensive Range </a:t>
            </a:r>
          </a:p>
          <a:p>
            <a:pPr lvl="1"/>
            <a:r>
              <a:rPr lang="en-US" dirty="0" smtClean="0"/>
              <a:t>Freedom of Flight </a:t>
            </a:r>
          </a:p>
          <a:p>
            <a:r>
              <a:rPr lang="en-US" dirty="0" smtClean="0"/>
              <a:t>Unprecedented Access </a:t>
            </a:r>
          </a:p>
          <a:p>
            <a:pPr lvl="1"/>
            <a:r>
              <a:rPr lang="en-US" dirty="0" smtClean="0"/>
              <a:t>Remote Lakes </a:t>
            </a:r>
          </a:p>
          <a:p>
            <a:pPr lvl="1"/>
            <a:r>
              <a:rPr lang="en-US" dirty="0" smtClean="0"/>
              <a:t>Inaccessible Locations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Air &amp; Water: Combined</a:t>
            </a:r>
            <a:endParaRPr lang="en-US" u="sng" dirty="0"/>
          </a:p>
        </p:txBody>
      </p:sp>
      <p:pic>
        <p:nvPicPr>
          <p:cNvPr id="2050" name="Picture 2" descr="C:\Users\Alex Kuehn\Desktop\AWK ENGINEERING\Embry-Riddle\Ignite Grant Fall 2013\Submersible IS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351638"/>
            <a:ext cx="4572000" cy="1897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76800" y="4191000"/>
            <a:ext cx="3505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Submersible Concept Vehicle*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63505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History</a:t>
            </a:r>
            <a:endParaRPr lang="en-US" u="sng" dirty="0"/>
          </a:p>
        </p:txBody>
      </p:sp>
      <p:pic>
        <p:nvPicPr>
          <p:cNvPr id="3074" name="Picture 2" descr="C:\Users\Alex Kuehn\Desktop\AWK ENGINEERING\Embry-Riddle\Ignite Grant Fall 2013\Concept 3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43000"/>
            <a:ext cx="7230429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470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Land Based</a:t>
            </a:r>
          </a:p>
          <a:p>
            <a:pPr lvl="1"/>
            <a:r>
              <a:rPr lang="en-US" dirty="0" smtClean="0"/>
              <a:t>Landing &amp; Take Off </a:t>
            </a:r>
          </a:p>
          <a:p>
            <a:r>
              <a:rPr lang="en-US" dirty="0" smtClean="0"/>
              <a:t>Water Landing &amp; Take Off</a:t>
            </a:r>
          </a:p>
          <a:p>
            <a:r>
              <a:rPr lang="en-US" dirty="0" smtClean="0"/>
              <a:t>Submersible Robot Deployment </a:t>
            </a:r>
          </a:p>
          <a:p>
            <a:pPr lvl="1"/>
            <a:r>
              <a:rPr lang="en-US" dirty="0" smtClean="0"/>
              <a:t>Winch Mechanism </a:t>
            </a:r>
          </a:p>
          <a:p>
            <a:pPr lvl="1"/>
            <a:r>
              <a:rPr lang="en-US" dirty="0" smtClean="0"/>
              <a:t>Geometric Docking System </a:t>
            </a:r>
            <a:endParaRPr lang="en-US" dirty="0"/>
          </a:p>
          <a:p>
            <a:r>
              <a:rPr lang="en-US" dirty="0" smtClean="0"/>
              <a:t>Control &amp; Data </a:t>
            </a:r>
          </a:p>
          <a:p>
            <a:pPr lvl="1"/>
            <a:r>
              <a:rPr lang="en-US" dirty="0" smtClean="0"/>
              <a:t>Wired Sub-water</a:t>
            </a:r>
          </a:p>
          <a:p>
            <a:pPr lvl="1"/>
            <a:r>
              <a:rPr lang="en-US" dirty="0" smtClean="0"/>
              <a:t>Aircraft Data Relay Point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Operations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67561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25145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Fixed Wing</a:t>
            </a:r>
          </a:p>
          <a:p>
            <a:r>
              <a:rPr lang="en-US" dirty="0" smtClean="0"/>
              <a:t>Semi-Submersible</a:t>
            </a:r>
          </a:p>
          <a:p>
            <a:pPr lvl="1"/>
            <a:r>
              <a:rPr lang="en-US" dirty="0"/>
              <a:t>Submersible Camera Carriage System </a:t>
            </a:r>
            <a:endParaRPr lang="en-US" dirty="0" smtClean="0"/>
          </a:p>
          <a:p>
            <a:r>
              <a:rPr lang="en-US" dirty="0" smtClean="0"/>
              <a:t>Aquatic Quad/VTOL</a:t>
            </a:r>
          </a:p>
          <a:p>
            <a:pPr lvl="1"/>
            <a:r>
              <a:rPr lang="en-US" dirty="0" smtClean="0"/>
              <a:t>Submersible Camera Carriage </a:t>
            </a:r>
          </a:p>
          <a:p>
            <a:pPr lvl="1"/>
            <a:r>
              <a:rPr lang="en-US" dirty="0" smtClean="0"/>
              <a:t>Independently Maneuverable Robotic Sub-System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>Proof of Concept &amp; Variants of the Configuration</a:t>
            </a:r>
            <a:endParaRPr lang="en-US" u="sng" dirty="0"/>
          </a:p>
        </p:txBody>
      </p:sp>
      <p:pic>
        <p:nvPicPr>
          <p:cNvPr id="4098" name="Picture 2" descr="https://1074e9c5-a-62cb3a1a-s-sites.googlegroups.com/site/awkengineering/news/aerialaquaticsmulti-rotorprototypeunderconstruction/305.jpg?attachauth=ANoY7cpNTNX7myK40yq4yqckmfrZaS3cpxMzyUsANyeqMUmSLBi52-v5aBZxea4X6yBH_FAVDeYQVT4FbU4OaW9UeZ7OWp_yRPkoPyiYkv93FVAtVu9nGOqA07homBcucEruy7lp9RbVixfmfM8H5tQSEgCzKapDaA88Dw0MpYTC_4irbInFlErGRj-vC8mTmPfvWJhh0c4t-axPPcCC9Vox1eIwxahNMOIekvV1v3FEKi729yiLN1AfQq6krI3h4oIEE1FFX9SHGIS6unupd17Bk3baLhR8YsU7qrwz0yTf-6w9-Ey2csA%3D&amp;attredirects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038600"/>
            <a:ext cx="388620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90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C:\Users\Alex Kuehn\Desktop\AirDuo UM188 IS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203" y="1524000"/>
            <a:ext cx="3939217" cy="17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02387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Aquatic Quad </a:t>
            </a:r>
          </a:p>
          <a:p>
            <a:pPr lvl="1"/>
            <a:r>
              <a:rPr lang="en-US" dirty="0" smtClean="0"/>
              <a:t>Flight Testing Complete </a:t>
            </a:r>
          </a:p>
          <a:p>
            <a:pPr lvl="1"/>
            <a:r>
              <a:rPr lang="en-US" dirty="0" smtClean="0"/>
              <a:t>Submersible Camera Carriage Complete</a:t>
            </a:r>
          </a:p>
          <a:p>
            <a:pPr lvl="1"/>
            <a:r>
              <a:rPr lang="en-US" dirty="0" smtClean="0"/>
              <a:t>Integrated Testing to Come </a:t>
            </a:r>
          </a:p>
          <a:p>
            <a:r>
              <a:rPr lang="en-US" dirty="0" smtClean="0"/>
              <a:t>Fixed Wing Variant </a:t>
            </a:r>
          </a:p>
          <a:p>
            <a:pPr lvl="1"/>
            <a:r>
              <a:rPr lang="en-US" dirty="0" smtClean="0"/>
              <a:t>Airframe Under Construction </a:t>
            </a:r>
          </a:p>
          <a:p>
            <a:pPr lvl="1"/>
            <a:r>
              <a:rPr lang="en-US" dirty="0" err="1" smtClean="0"/>
              <a:t>OpenROV</a:t>
            </a:r>
            <a:r>
              <a:rPr lang="en-US" dirty="0" smtClean="0"/>
              <a:t> v2.6 Submersible</a:t>
            </a:r>
          </a:p>
          <a:p>
            <a:pPr lvl="1"/>
            <a:r>
              <a:rPr lang="en-US" dirty="0" smtClean="0"/>
              <a:t>Flight Testing as early as May, 2014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Project Status</a:t>
            </a:r>
            <a:endParaRPr lang="en-US" u="sng" dirty="0"/>
          </a:p>
        </p:txBody>
      </p:sp>
      <p:pic>
        <p:nvPicPr>
          <p:cNvPr id="5122" name="Picture 2" descr="https://scontent-b-lax.xx.fbcdn.net/hphotos-ash3/t31.0-8/1553188_696872803680586_1671364414_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657600"/>
            <a:ext cx="3200400" cy="1798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d17kynu4zpq5hy.cloudfront.net/igi/openrov/6KHLwFmBbPLVWi5K.standar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659863"/>
            <a:ext cx="2396203" cy="1797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:\Users\Alex Kuehn\Desktop\DSC_015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199" y="3657700"/>
            <a:ext cx="3198891" cy="179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081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5908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05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5146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53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</TotalTime>
  <Words>167</Words>
  <Application>Microsoft Office PowerPoint</Application>
  <PresentationFormat>On-screen Show (4:3)</PresentationFormat>
  <Paragraphs>43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PowerPoint Presentation</vt:lpstr>
      <vt:lpstr>Air &amp; Water: Combined</vt:lpstr>
      <vt:lpstr>History</vt:lpstr>
      <vt:lpstr>Operations</vt:lpstr>
      <vt:lpstr>Proof of Concept &amp; Variants of the Configuration</vt:lpstr>
      <vt:lpstr>Project Status</vt:lpstr>
      <vt:lpstr>Questions?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8</cp:revision>
  <dcterms:created xsi:type="dcterms:W3CDTF">2014-03-28T20:01:04Z</dcterms:created>
  <dcterms:modified xsi:type="dcterms:W3CDTF">2014-03-28T20:45:30Z</dcterms:modified>
</cp:coreProperties>
</file>